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487" r:id="rId18"/>
    <p:sldId id="488" r:id="rId19"/>
    <p:sldId id="538" r:id="rId20"/>
    <p:sldId id="539" r:id="rId21"/>
    <p:sldId id="542" r:id="rId22"/>
    <p:sldId id="545" r:id="rId23"/>
    <p:sldId id="546" r:id="rId24"/>
    <p:sldId id="544" r:id="rId25"/>
    <p:sldId id="631" r:id="rId26"/>
    <p:sldId id="589" r:id="rId27"/>
    <p:sldId id="633" r:id="rId28"/>
    <p:sldId id="634" r:id="rId29"/>
    <p:sldId id="550" r:id="rId30"/>
    <p:sldId id="602" r:id="rId31"/>
    <p:sldId id="604" r:id="rId32"/>
    <p:sldId id="615" r:id="rId33"/>
    <p:sldId id="616" r:id="rId34"/>
    <p:sldId id="614" r:id="rId35"/>
    <p:sldId id="580" r:id="rId36"/>
    <p:sldId id="561" r:id="rId37"/>
    <p:sldId id="638" r:id="rId38"/>
    <p:sldId id="639" r:id="rId39"/>
    <p:sldId id="598" r:id="rId40"/>
    <p:sldId id="557" r:id="rId41"/>
    <p:sldId id="606" r:id="rId42"/>
    <p:sldId id="565" r:id="rId43"/>
    <p:sldId id="608" r:id="rId44"/>
    <p:sldId id="609" r:id="rId45"/>
    <p:sldId id="426" r:id="rId46"/>
    <p:sldId id="585" r:id="rId47"/>
    <p:sldId id="612" r:id="rId48"/>
    <p:sldId id="440" r:id="rId49"/>
    <p:sldId id="509" r:id="rId50"/>
    <p:sldId id="510" r:id="rId51"/>
    <p:sldId id="583" r:id="rId52"/>
    <p:sldId id="531" r:id="rId53"/>
    <p:sldId id="641" r:id="rId54"/>
    <p:sldId id="618" r:id="rId55"/>
    <p:sldId id="617" r:id="rId56"/>
    <p:sldId id="619" r:id="rId57"/>
    <p:sldId id="620" r:id="rId58"/>
    <p:sldId id="621" r:id="rId59"/>
    <p:sldId id="622" r:id="rId60"/>
    <p:sldId id="623" r:id="rId61"/>
    <p:sldId id="624" r:id="rId62"/>
    <p:sldId id="625" r:id="rId63"/>
    <p:sldId id="626" r:id="rId64"/>
    <p:sldId id="627" r:id="rId65"/>
    <p:sldId id="629" r:id="rId66"/>
    <p:sldId id="551" r:id="rId67"/>
    <p:sldId id="553" r:id="rId68"/>
    <p:sldId id="554" r:id="rId69"/>
    <p:sldId id="630" r:id="rId70"/>
    <p:sldId id="481" r:id="rId71"/>
    <p:sldId id="390" r:id="rId72"/>
    <p:sldId id="511" r:id="rId73"/>
    <p:sldId id="512" r:id="rId74"/>
    <p:sldId id="513" r:id="rId75"/>
    <p:sldId id="514" r:id="rId76"/>
    <p:sldId id="283" r:id="rId77"/>
    <p:sldId id="298" r:id="rId78"/>
    <p:sldId id="428" r:id="rId79"/>
    <p:sldId id="429" r:id="rId80"/>
    <p:sldId id="430" r:id="rId81"/>
    <p:sldId id="566" r:id="rId82"/>
    <p:sldId id="435" r:id="rId83"/>
    <p:sldId id="567" r:id="rId84"/>
    <p:sldId id="475" r:id="rId85"/>
    <p:sldId id="5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39"/>
    <p:restoredTop sz="71269"/>
  </p:normalViewPr>
  <p:slideViewPr>
    <p:cSldViewPr snapToGrid="0" snapToObjects="1">
      <p:cViewPr varScale="1">
        <p:scale>
          <a:sx n="80" d="100"/>
          <a:sy n="80" d="100"/>
        </p:scale>
        <p:origin x="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to reduce the between subject variability in the range of responses given.</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the 125 ms viewing condition.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linear models reveal that people are actually quite good at giving estimates of depth in pictured scenes despite the lack of depth cues that are normally available in real world environments. In fact, at as little at 125 ms significant spatial information is accessible. </a:t>
            </a:r>
          </a:p>
          <a:p>
            <a:endParaRPr lang="en-US" dirty="0"/>
          </a:p>
          <a:p>
            <a:r>
              <a:rPr lang="en-US" dirty="0"/>
              <a:t>This says something about how quickly certain spatial cues are available in pictures, but also has implications for the real world. Often we only get a really brief glimpse of our environment, and it is likely that these cues that are available in pictures at 125 ms are available and important in the real world as well.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Remarkably, we also see that there are significant differences between individual scenes that are at identical depths. </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r>
              <a:rPr lang="en-US" dirty="0"/>
              <a:t>For the plots, on the x axis we have the target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125 ms, although we observed a significant relationship between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above chance but its not great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phenomenon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distribution of verbal estimates for two images that constitute a discrimination trial. Going off of the average verbal estimate per images, if we ask the question ‘which target was closer’, the answer would be stimulus 0. </a:t>
            </a:r>
          </a:p>
          <a:p>
            <a:endParaRPr lang="en-US" dirty="0"/>
          </a:p>
          <a:p>
            <a:r>
              <a:rPr lang="en-US" dirty="0"/>
              <a:t>We can do this effective signal detection analysis for every trial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2346180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getting us this new x axis. </a:t>
            </a:r>
          </a:p>
          <a:p>
            <a:endParaRPr lang="en-US" dirty="0"/>
          </a:p>
          <a:p>
            <a:r>
              <a:rPr lang="en-US" dirty="0"/>
              <a:t>Specifically, we took the abs value of the difference between the average z scored estimates for each image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a:p>
            <a:endParaRPr lang="en-US" dirty="0"/>
          </a:p>
          <a:p>
            <a:r>
              <a:rPr lang="en-US" dirty="0"/>
              <a:t>This finding suggests that with more time, more spatial information becomes accessible and is integrated in order to create a more reliable and stable percept of depth, lending to higher accuracy in this task</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in the absence of all the right cues? </a:t>
            </a:r>
          </a:p>
          <a:p>
            <a:r>
              <a:rPr lang="en-US" sz="1200" kern="1200" dirty="0">
                <a:solidFill>
                  <a:schemeClr val="tx1"/>
                </a:solidFill>
                <a:effectLst/>
                <a:latin typeface="+mn-lt"/>
                <a:ea typeface="+mn-ea"/>
                <a:cs typeface="+mn-cs"/>
              </a:rPr>
              <a:t>Here we see an image of an astronaut on the moon. If I asked you all to respond ‘how far away is the hill behind the astronaut’ – there are multiple things working against you. </a:t>
            </a:r>
          </a:p>
          <a:p>
            <a:pPr marL="228600" indent="-228600">
              <a:buAutoNum type="arabicPeriod"/>
            </a:pPr>
            <a:r>
              <a:rPr lang="en-US" sz="1200" kern="1200" dirty="0">
                <a:solidFill>
                  <a:schemeClr val="tx1"/>
                </a:solidFill>
                <a:effectLst/>
                <a:latin typeface="+mn-lt"/>
                <a:ea typeface="+mn-ea"/>
                <a:cs typeface="+mn-cs"/>
              </a:rPr>
              <a:t>Oculomotor cues are uninformative in pictures</a:t>
            </a:r>
          </a:p>
          <a:p>
            <a:pPr marL="228600" indent="-228600">
              <a:buAutoNum type="arabicPeriod"/>
            </a:pPr>
            <a:r>
              <a:rPr lang="en-US" sz="1200" kern="1200" dirty="0">
                <a:solidFill>
                  <a:schemeClr val="tx1"/>
                </a:solidFill>
                <a:effectLst/>
                <a:latin typeface="+mn-lt"/>
                <a:ea typeface="+mn-ea"/>
                <a:cs typeface="+mn-cs"/>
              </a:rPr>
              <a:t>This image really lacks familiar size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makes it hard to get to the right answer…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lends to the question …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average correlation matrix across all those splits. Every correlation above 0.16 is significant, but lets step through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the correlation between discrimination accuracy across random splits of the data. And we see that the data are highly reliable across these splits!</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continue down the diagonal, we see that the response time data within discrimination is highly reliable with itself across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verbal judgment data. </a:t>
            </a:r>
          </a:p>
          <a:p>
            <a:endParaRPr lang="en-US" dirty="0"/>
          </a:p>
          <a:p>
            <a:r>
              <a:rPr lang="en-US" dirty="0"/>
              <a:t>So here we have seen that the data are reliable internally, but we can expand out</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see that there is generalization between viewing duration conditions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more critical finding is generalization between tasks. Here we see strong correlations in accuracy between tasks as well as in response time.</a:t>
            </a:r>
          </a:p>
          <a:p>
            <a:endParaRPr lang="en-US" dirty="0"/>
          </a:p>
          <a:p>
            <a:r>
              <a:rPr lang="en-US" dirty="0"/>
              <a:t>This means that despite task demands, people remain consistent.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correlations indicate that people make systematic errors and biases for individual stimuli between these tasks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compelling finding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points towards a stimulus driven generalization between task, duration, and outcome measure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observed generalization between tasks where the only factor in common was the stimulus set– it follows that we need to unpack what in the images is driving behavior.</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non-comprehensive list of some of the relative depth cues that we have begun to quantify in these scenes, so we can directly test for their utility using our behavioral data.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took an algorithmic approach so that cue values are quantified without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measure of surface area is extremely useful for assessing the impact of visible ground plane for example. Familiar size however is harder to quantify without real world size of the objects. Surface area in this method is affected by occlusion, which widely varies in these scenes. The next step is to create a database with 3D models of scenes, so that we have the real world size. Or we could convince IKEA to let us take images of their show rooms, since they know the size of all the items they are selling.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I’m bringing us back to these images that I introduced at the beginning of my talk to emphasize the importance of these spatial cues. </a:t>
            </a:r>
          </a:p>
          <a:p>
            <a:r>
              <a:rPr lang="en-US" dirty="0"/>
              <a:t>Consider again these questions – ‘’, ‘’. If I were to collect responses from all of you, id predict that there would be a lot more variability and general error for the astronaut image, even though the image on the left has a matrix, inception type distortion. And this is because of the lack of spatial cues available, </a:t>
            </a:r>
          </a:p>
          <a:p>
            <a:r>
              <a:rPr lang="en-US" dirty="0"/>
              <a:t> </a:t>
            </a:r>
          </a:p>
          <a:p>
            <a:r>
              <a:rPr lang="en-US" dirty="0"/>
              <a:t>I hope these images and the data I’ve shown have convinced you that this error and variability between images is at the crux of understanding human spatial perception. In fact, we need to ask these types of questions in images that navigate in and interact with on a daily basis.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47</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summary, we found that spatial perception in pictures is precise and systematically biased by features in pictured scenes. We can use the behavioral data in conjunction with quantifications of pictorial cues to come to a generalizable model of spatial information understanding in pictures.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found that spatial perception in pictures is precise and systematically biased by features in pictured scenes. We can use the behavioral data in conjunction with quantifications of pictorial cues to come to a generalizable model of spatial information understanding in pictures. </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51</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55</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61</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 so we could ensure behavior is not driven task demands.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was collected on Mechanical Turk and all analyses and designs were pre-registered on OSF as well.</a:t>
            </a:r>
          </a:p>
          <a:p>
            <a:endParaRPr lang="en-US" dirty="0"/>
          </a:p>
          <a:p>
            <a:r>
              <a:rPr lang="en-US" dirty="0"/>
              <a:t>For the verbal estimate task people saw an image at either 125 250 or 1000 ms and were then asked ‘how far away is the target’. The duration manipulation allowed us to assess the temporal evolution of spatial processing. </a:t>
            </a:r>
          </a:p>
          <a:p>
            <a:endParaRPr lang="en-US" dirty="0"/>
          </a:p>
          <a:p>
            <a:r>
              <a:rPr lang="en-US" dirty="0"/>
              <a:t>We know that extended viewing enables a depth representation that is more elaborate. In fact, it could provide structure for integrating incoming information or guide attention more efficiently to informative parts of the scene. </a:t>
            </a:r>
          </a:p>
          <a:p>
            <a:endParaRPr lang="en-US" dirty="0"/>
          </a:p>
          <a:p>
            <a:endParaRPr lang="en-US" dirty="0"/>
          </a:p>
          <a:p>
            <a:r>
              <a:rPr lang="en-US" dirty="0"/>
              <a:t>Some spatial cues may be available early on, whereas others may take longer to come online – so its important to quantify this difference.</a:t>
            </a:r>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11/18/22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11/18/22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11/18/22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11/18/22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11/18/22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11/18/22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11/18/22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11/18/22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11/18/22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11/18/22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11/18/22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11/18/22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tif"/><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7.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Estimates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Psychonomic Society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3"/>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4"/>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estimates?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365929" y="707933"/>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0 Verbal Estimates</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557192" y="694766"/>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1 Verbal Estimates</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5"/>
          <a:stretch>
            <a:fillRect/>
          </a:stretch>
        </p:blipFill>
        <p:spPr>
          <a:xfrm>
            <a:off x="3607530" y="1368507"/>
            <a:ext cx="2192463" cy="1591788"/>
          </a:xfrm>
          <a:prstGeom prst="rect">
            <a:avLst/>
          </a:prstGeom>
        </p:spPr>
      </p:pic>
      <p:pic>
        <p:nvPicPr>
          <p:cNvPr id="7" name="Picture 6" descr="A table with chairs around it&#10;&#10;Description automatically generated with low confidence">
            <a:extLst>
              <a:ext uri="{FF2B5EF4-FFF2-40B4-BE49-F238E27FC236}">
                <a16:creationId xmlns:a16="http://schemas.microsoft.com/office/drawing/2014/main" id="{DEB3146A-68DE-9D17-B9C7-7E75F30FEB07}"/>
              </a:ext>
            </a:extLst>
          </p:cNvPr>
          <p:cNvPicPr>
            <a:picLocks noChangeAspect="1"/>
          </p:cNvPicPr>
          <p:nvPr/>
        </p:nvPicPr>
        <p:blipFill>
          <a:blip r:embed="rId6"/>
          <a:stretch>
            <a:fillRect/>
          </a:stretch>
        </p:blipFill>
        <p:spPr>
          <a:xfrm>
            <a:off x="15965532" y="1710021"/>
            <a:ext cx="2191454" cy="1591056"/>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6"/>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2929101"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938955"/>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048419" y="1029095"/>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2779110" y="1061743"/>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14022</TotalTime>
  <Words>6572</Words>
  <Application>Microsoft Macintosh PowerPoint</Application>
  <PresentationFormat>Widescreen</PresentationFormat>
  <Paragraphs>1337</Paragraphs>
  <Slides>85</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Estimates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Discrimination Performance</vt:lpstr>
      <vt:lpstr>Discrimination Performance</vt:lpstr>
      <vt:lpstr>Discrimination Performance</vt:lpstr>
      <vt:lpstr>PowerPoint Presentation</vt:lpstr>
      <vt:lpstr>Verbal Estimate Linear Models </vt:lpstr>
      <vt:lpstr>Verbal Estimate Linear Models </vt:lpstr>
      <vt:lpstr>Verbal Estimate Linear Models </vt:lpstr>
      <vt:lpstr>PowerPoint Presentation</vt:lpstr>
      <vt:lpstr>PowerPoint Presentation</vt:lpstr>
      <vt:lpstr>Do verbal estimates predict discrimination accuracy?</vt:lpstr>
      <vt:lpstr>Do verbal estimates predict discrimination accuracy?</vt:lpstr>
      <vt:lpstr>Do verbal estimates predict discrimination accuracy?</vt:lpstr>
      <vt:lpstr>Do verbal estimates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720</cp:revision>
  <dcterms:created xsi:type="dcterms:W3CDTF">2022-11-02T18:51:21Z</dcterms:created>
  <dcterms:modified xsi:type="dcterms:W3CDTF">2022-11-19T04:20:15Z</dcterms:modified>
</cp:coreProperties>
</file>